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99" r:id="rId2"/>
  </p:sldMasterIdLst>
  <p:notesMasterIdLst>
    <p:notesMasterId r:id="rId16"/>
  </p:notesMasterIdLst>
  <p:handoutMasterIdLst>
    <p:handoutMasterId r:id="rId17"/>
  </p:handoutMasterIdLst>
  <p:sldIdLst>
    <p:sldId id="299" r:id="rId3"/>
    <p:sldId id="1348" r:id="rId4"/>
    <p:sldId id="358" r:id="rId5"/>
    <p:sldId id="1337" r:id="rId6"/>
    <p:sldId id="387" r:id="rId7"/>
    <p:sldId id="1350" r:id="rId8"/>
    <p:sldId id="1354" r:id="rId9"/>
    <p:sldId id="1356" r:id="rId10"/>
    <p:sldId id="1357" r:id="rId11"/>
    <p:sldId id="1355" r:id="rId12"/>
    <p:sldId id="1358" r:id="rId13"/>
    <p:sldId id="1359" r:id="rId14"/>
    <p:sldId id="1352" r:id="rId15"/>
  </p:sldIdLst>
  <p:sldSz cx="9144000" cy="5143500" type="screen16x9"/>
  <p:notesSz cx="7010400" cy="9296400"/>
  <p:custDataLst>
    <p:tags r:id="rId1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5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amut, Adam" initials="MA" lastIdx="4" clrIdx="0">
    <p:extLst>
      <p:ext uri="{19B8F6BF-5375-455C-9EA6-DF929625EA0E}">
        <p15:presenceInfo xmlns:p15="http://schemas.microsoft.com/office/powerpoint/2012/main" userId="S::amala310@marriott.com::4b9ba36a-fde9-41a6-9ce6-ae507127ae9e" providerId="AD"/>
      </p:ext>
    </p:extLst>
  </p:cmAuthor>
  <p:cmAuthor id="2" name="Kumar, Pooja" initials="KP" lastIdx="3" clrIdx="1">
    <p:extLst>
      <p:ext uri="{19B8F6BF-5375-455C-9EA6-DF929625EA0E}">
        <p15:presenceInfo xmlns:p15="http://schemas.microsoft.com/office/powerpoint/2012/main" userId="S::pkuma622@marriott.com::78e04e63-5193-4773-8dd4-0f32aa3ffff0" providerId="AD"/>
      </p:ext>
    </p:extLst>
  </p:cmAuthor>
  <p:cmAuthor id="3" name="O'Brien, Michael" initials="OM" lastIdx="13" clrIdx="2">
    <p:extLst>
      <p:ext uri="{19B8F6BF-5375-455C-9EA6-DF929625EA0E}">
        <p15:presenceInfo xmlns:p15="http://schemas.microsoft.com/office/powerpoint/2012/main" userId="S::micobrien@deloitte.com::e89553e6-9617-497b-af52-e2b594f89e44" providerId="AD"/>
      </p:ext>
    </p:extLst>
  </p:cmAuthor>
  <p:cmAuthor id="4" name="Werner, Emily" initials="WE" lastIdx="2" clrIdx="3">
    <p:extLst>
      <p:ext uri="{19B8F6BF-5375-455C-9EA6-DF929625EA0E}">
        <p15:presenceInfo xmlns:p15="http://schemas.microsoft.com/office/powerpoint/2012/main" userId="S::emwerner@deloitte.com::00348a79-44aa-4cb3-9aa5-80a18daa4c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C69"/>
    <a:srgbClr val="525252"/>
    <a:srgbClr val="343434"/>
    <a:srgbClr val="E7E6E6"/>
    <a:srgbClr val="000000"/>
    <a:srgbClr val="5F4F47"/>
    <a:srgbClr val="5B5A59"/>
    <a:srgbClr val="8C6E48"/>
    <a:srgbClr val="707487"/>
    <a:srgbClr val="231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1" autoAdjust="0"/>
    <p:restoredTop sz="86407" autoAdjust="0"/>
  </p:normalViewPr>
  <p:slideViewPr>
    <p:cSldViewPr snapToGrid="0" snapToObjects="1">
      <p:cViewPr varScale="1">
        <p:scale>
          <a:sx n="260" d="100"/>
          <a:sy n="260" d="100"/>
        </p:scale>
        <p:origin x="2360" y="184"/>
      </p:cViewPr>
      <p:guideLst>
        <p:guide orient="horz" pos="1668"/>
        <p:guide pos="456"/>
        <p:guide pos="5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56"/>
    </p:cViewPr>
  </p:sorterViewPr>
  <p:notesViewPr>
    <p:cSldViewPr snapToGrid="0" snapToObjects="1">
      <p:cViewPr varScale="1">
        <p:scale>
          <a:sx n="168" d="100"/>
          <a:sy n="168" d="100"/>
        </p:scale>
        <p:origin x="65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A03EC6-CB89-5749-B90A-5099CEF3862D}" type="datetimeFigureOut">
              <a:rPr lang="en-US"/>
              <a:pPr>
                <a:defRPr/>
              </a:pPr>
              <a:t>9/25/20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E684F3-9527-D34C-960C-D5EDBAA95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5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54D712-EEC8-6D48-AAD3-2674F4B94605}" type="datetimeFigureOut">
              <a:rPr lang="en-US"/>
              <a:pPr>
                <a:defRPr/>
              </a:pPr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52137-CA79-364F-AAD2-CEB3237E1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0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8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endParaRPr lang="en-US" dirty="0"/>
          </a:p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Analysis focused on weekday commuter traffic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Rationale for focusing on weekdays – data supported that the traffic volumes were substantially lower during weekends and further, it was assumed that weekdays were the best time to engage with the target audience (tech professionals)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endParaRPr lang="en-US" dirty="0"/>
          </a:p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  <a:p>
            <a:endParaRPr lang="en-US" dirty="0"/>
          </a:p>
          <a:p>
            <a:r>
              <a:rPr lang="en-US" dirty="0"/>
              <a:t>Which window did we use : 2 – 8hr windows ( 5am-1pm) and (1-8pm)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(Ganesh)</a:t>
            </a:r>
          </a:p>
          <a:p>
            <a:r>
              <a:rPr lang="en-US" dirty="0"/>
              <a:t>Email Referrals/ Advocacy </a:t>
            </a:r>
          </a:p>
          <a:p>
            <a:r>
              <a:rPr lang="en-US" dirty="0"/>
              <a:t>Media Placements partnering with other companies that support the cause</a:t>
            </a:r>
          </a:p>
          <a:p>
            <a:r>
              <a:rPr lang="en-US" dirty="0"/>
              <a:t>Social Engagement to keep the buzz around future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(Team)</a:t>
            </a:r>
          </a:p>
          <a:p>
            <a:endParaRPr lang="en-US" dirty="0"/>
          </a:p>
          <a:p>
            <a:r>
              <a:rPr lang="en-US" dirty="0"/>
              <a:t>Introductory sound-bite. Hi Everyone! At the outset, on our team’s behalf, let me express our thanks to the WTWY for an opportunity to partner with you on this endeavor. We believe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 in the technical workforce at all levels enhances collective intelligence and innovation. An information-based society thrives with a vibrant intellectual ecosystem. So, we are really excited about the possibilities and how we help you accelerate progress on your mission.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further adieu, let me briefly introduce you our team members.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Navish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52137-CA79-364F-AAD2-CEB3237E1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2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(Ganesh)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Navish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b="1" dirty="0">
                <a:latin typeface="Swiss721 BT" panose="020B0504020202020204" pitchFamily="34" charset="0"/>
              </a:rPr>
              <a:t>OPPORTUNITY </a:t>
            </a:r>
          </a:p>
          <a:p>
            <a:r>
              <a:rPr lang="en-US" sz="12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(</a:t>
            </a:r>
            <a:r>
              <a:rPr lang="en-US" b="1" dirty="0" err="1"/>
              <a:t>Navish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Navish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 will own this slide and add speaker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5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 </a:t>
            </a:r>
          </a:p>
          <a:p>
            <a:r>
              <a:rPr lang="en-US" dirty="0"/>
              <a:t>We grouped stations and added the total of entries and exists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2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r>
              <a:rPr lang="en-US" dirty="0"/>
              <a:t>Talking pts.:</a:t>
            </a:r>
          </a:p>
          <a:p>
            <a:endParaRPr lang="en-US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Majority of the Hot-Spot stations are clustered around Manhattan, below Central Park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remaining few Hot-Spot stations are spread across the other 3 boroughs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Our recommendations are based of our analysis of the Manhattan 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-Some of them are clustered around transfer stations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33BCA4-25A2-EF4F-8ED5-FCD9BB6DA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3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4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6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8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6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93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5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1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1101725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C78A756-7D04-7A4F-93BC-36E61BD7BD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85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57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87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635381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455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2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8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69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8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19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9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2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6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0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1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05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26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83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9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9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7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67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F105A-0FD3-8C47-93F1-2EF4CE66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EB9AC-2F2E-E74E-9BAA-E8587C29D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B0AD5-9FA0-A94F-82FE-4CE4E1FBE6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34" Type="http://schemas.openxmlformats.org/officeDocument/2006/relationships/vmlDrawing" Target="../drawings/vmlDrawing2.v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tags" Target="../tags/tag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ags" Target="../tags/tag4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081115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F48C3F1-F103-8A49-9385-99683AF0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  <p:sldLayoutId id="2147483868" r:id="rId3"/>
    <p:sldLayoutId id="2147483866" r:id="rId4"/>
    <p:sldLayoutId id="2147483869" r:id="rId5"/>
    <p:sldLayoutId id="2147483870" r:id="rId6"/>
    <p:sldLayoutId id="2147483871" r:id="rId7"/>
    <p:sldLayoutId id="2147483872" r:id="rId8"/>
    <p:sldLayoutId id="2147483875" r:id="rId9"/>
    <p:sldLayoutId id="2147483874" r:id="rId10"/>
    <p:sldLayoutId id="2147483876" r:id="rId11"/>
    <p:sldLayoutId id="2147483877" r:id="rId12"/>
    <p:sldLayoutId id="2147483878" r:id="rId13"/>
    <p:sldLayoutId id="2147483880" r:id="rId14"/>
    <p:sldLayoutId id="2147483879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6" r:id="rId30"/>
    <p:sldLayoutId id="2147483897" r:id="rId31"/>
    <p:sldLayoutId id="2147483898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A0B4A48-3F03-405E-850E-54E9A4C93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3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931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svg"/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12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6.sv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0.sv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8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eb.mta.info/developers/turnstile.html" TargetMode="External"/><Relationship Id="rId3" Type="http://schemas.openxmlformats.org/officeDocument/2006/relationships/tags" Target="../tags/tag15.xml"/><Relationship Id="rId7" Type="http://schemas.openxmlformats.org/officeDocument/2006/relationships/image" Target="../media/image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4.xml"/><Relationship Id="rId9" Type="http://schemas.openxmlformats.org/officeDocument/2006/relationships/hyperlink" Target="http://web.mta.info/developers/data/nyct/subway/Stations.csv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2599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384300" y="787400"/>
            <a:ext cx="7197569" cy="857250"/>
          </a:xfrm>
        </p:spPr>
        <p:txBody>
          <a:bodyPr/>
          <a:lstStyle/>
          <a:p>
            <a:pPr eaLnBrk="1" hangingPunct="1"/>
            <a:r>
              <a:rPr lang="en-US" altLang="en-US" dirty="0"/>
              <a:t>CX Journey Management Overview</a:t>
            </a:r>
          </a:p>
        </p:txBody>
      </p:sp>
      <p:pic>
        <p:nvPicPr>
          <p:cNvPr id="6" name="Picture 5" descr="A picture containing Woman in Technology&#10;&#10;Description automatically generated">
            <a:extLst>
              <a:ext uri="{FF2B5EF4-FFF2-40B4-BE49-F238E27FC236}">
                <a16:creationId xmlns:a16="http://schemas.microsoft.com/office/drawing/2014/main" id="{58E2DC63-BEB3-0E4C-B049-392D6925B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08785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05BB27A-A925-6348-9738-62257CA85766}"/>
              </a:ext>
            </a:extLst>
          </p:cNvPr>
          <p:cNvSpPr txBox="1">
            <a:spLocks/>
          </p:cNvSpPr>
          <p:nvPr/>
        </p:nvSpPr>
        <p:spPr>
          <a:xfrm>
            <a:off x="6273665" y="1869877"/>
            <a:ext cx="2870335" cy="1041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tx1"/>
                </a:solidFill>
              </a:rPr>
              <a:t>2020 Fall WTWY Annual Gala : Proposal for Engaging prospective audience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591" y="383440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Daily traffic patterns at ‘Hot Spot’ MTA stations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C84EF-D69E-D74B-BAB1-66ABC523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85" y="875983"/>
            <a:ext cx="6651836" cy="39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3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682" y="403730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Focusing on evening commuter traffic hours will yield the best results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picture containing implement, stationary&#10;&#10;Description automatically generated">
            <a:extLst>
              <a:ext uri="{FF2B5EF4-FFF2-40B4-BE49-F238E27FC236}">
                <a16:creationId xmlns:a16="http://schemas.microsoft.com/office/drawing/2014/main" id="{1CAE5DBA-4129-CA45-8764-E7DC21A7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" y="1159443"/>
            <a:ext cx="8886140" cy="3580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69E5F-16C7-7041-BE41-B073EBCE8573}"/>
              </a:ext>
            </a:extLst>
          </p:cNvPr>
          <p:cNvSpPr txBox="1"/>
          <p:nvPr/>
        </p:nvSpPr>
        <p:spPr>
          <a:xfrm rot="19752115">
            <a:off x="8014066" y="219063"/>
            <a:ext cx="85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157538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4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Recommendation &amp; Opportunities for the future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817733"/>
            <a:ext cx="48298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34 ST Penn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34 ST Harold Sq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Grand Central 42 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Thursday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Evening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What/How?</a:t>
            </a:r>
          </a:p>
          <a:p>
            <a:r>
              <a:rPr lang="en-US" sz="14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0E89C59B-15A7-434E-9FE2-55BF440EF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34" y="3117279"/>
            <a:ext cx="456928" cy="456928"/>
          </a:xfrm>
          <a:prstGeom prst="rect">
            <a:avLst/>
          </a:prstGeom>
        </p:spPr>
      </p:pic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97" y="2009537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534" y="78782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6042C-BF6A-C542-8F19-26DE5F2CFE58}"/>
              </a:ext>
            </a:extLst>
          </p:cNvPr>
          <p:cNvSpPr txBox="1"/>
          <p:nvPr/>
        </p:nvSpPr>
        <p:spPr>
          <a:xfrm>
            <a:off x="6513534" y="2234755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Map here</a:t>
            </a:r>
          </a:p>
        </p:txBody>
      </p:sp>
    </p:spTree>
    <p:extLst>
      <p:ext uri="{BB962C8B-B14F-4D97-AF65-F5344CB8AC3E}">
        <p14:creationId xmlns:p14="http://schemas.microsoft.com/office/powerpoint/2010/main" val="300828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404" y="1085482"/>
            <a:ext cx="8321192" cy="264342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E2AB4-5890-4F47-9D01-4B1BDA5B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1E1956F-B430-894B-ABC4-CB9D340909E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3438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4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ea typeface="+mn-ea"/>
              <a:cs typeface="+mn-cs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PROJECT TEAM</a:t>
            </a:r>
          </a:p>
        </p:txBody>
      </p:sp>
      <p:pic>
        <p:nvPicPr>
          <p:cNvPr id="47" name="Picture 46" descr="Aspiration">
            <a:extLst>
              <a:ext uri="{FF2B5EF4-FFF2-40B4-BE49-F238E27FC236}">
                <a16:creationId xmlns:a16="http://schemas.microsoft.com/office/drawing/2014/main" id="{8AB0C590-0AAF-4440-9E89-48BA8438DCA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9691" y="1075003"/>
            <a:ext cx="929813" cy="929813"/>
          </a:xfrm>
          <a:prstGeom prst="ellipse">
            <a:avLst/>
          </a:prstGeom>
        </p:spPr>
      </p:pic>
      <p:pic>
        <p:nvPicPr>
          <p:cNvPr id="48" name="Picture 47" descr="Baseball">
            <a:extLst>
              <a:ext uri="{FF2B5EF4-FFF2-40B4-BE49-F238E27FC236}">
                <a16:creationId xmlns:a16="http://schemas.microsoft.com/office/drawing/2014/main" id="{BD138E82-BA89-4E84-9544-87EEB7A1EDE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176613" y="1073366"/>
            <a:ext cx="933088" cy="933088"/>
          </a:xfrm>
          <a:prstGeom prst="ellipse">
            <a:avLst/>
          </a:prstGeom>
        </p:spPr>
      </p:pic>
      <p:pic>
        <p:nvPicPr>
          <p:cNvPr id="49" name="Picture 48" descr="Angel face outline">
            <a:extLst>
              <a:ext uri="{FF2B5EF4-FFF2-40B4-BE49-F238E27FC236}">
                <a16:creationId xmlns:a16="http://schemas.microsoft.com/office/drawing/2014/main" id="{56A210EE-6DC6-4BD5-8DD5-CBF37DD0D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78054" y="2478597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2" name="Picture 51" descr="Artificial Intelligence">
            <a:extLst>
              <a:ext uri="{FF2B5EF4-FFF2-40B4-BE49-F238E27FC236}">
                <a16:creationId xmlns:a16="http://schemas.microsoft.com/office/drawing/2014/main" id="{DCEADF59-A9D1-453F-B38B-94F2A3BAD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182470" y="2479135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DFB1312-81AB-4FD0-889C-778E9ADD6773}"/>
              </a:ext>
            </a:extLst>
          </p:cNvPr>
          <p:cNvSpPr/>
          <p:nvPr/>
        </p:nvSpPr>
        <p:spPr>
          <a:xfrm>
            <a:off x="1609504" y="142452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Andrew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8859B2-ABA4-4B13-8385-C5D5FAA7270A}"/>
              </a:ext>
            </a:extLst>
          </p:cNvPr>
          <p:cNvSpPr/>
          <p:nvPr/>
        </p:nvSpPr>
        <p:spPr>
          <a:xfrm>
            <a:off x="5118110" y="142338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Ganesh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65C130-F40B-425F-85BD-1F23A524A174}"/>
              </a:ext>
            </a:extLst>
          </p:cNvPr>
          <p:cNvSpPr/>
          <p:nvPr/>
        </p:nvSpPr>
        <p:spPr>
          <a:xfrm>
            <a:off x="1617115" y="290795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Navish</a:t>
            </a: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C7CA43-912A-40B5-9986-0C1300C06D57}"/>
              </a:ext>
            </a:extLst>
          </p:cNvPr>
          <p:cNvSpPr/>
          <p:nvPr/>
        </p:nvSpPr>
        <p:spPr>
          <a:xfrm>
            <a:off x="5125721" y="290681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Zach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D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EAD4AA4-DB0C-AE4B-80B2-C4825E7623B4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4717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525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6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693151" y="1193513"/>
            <a:ext cx="77956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Executive Summary : Insights &amp; Recommendation</a:t>
            </a:r>
          </a:p>
          <a:p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Key Considerations: Scope, Data &amp;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Macro-View of the New York MTA service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#1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 2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#3 &amp;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Wrap-up (bring it home!) ** Next steps &amp; </a:t>
            </a:r>
            <a:r>
              <a:rPr lang="en-US" sz="1400" b="1" dirty="0" err="1">
                <a:latin typeface="Swiss721 BT" panose="020B0504020202020204" pitchFamily="34" charset="0"/>
              </a:rPr>
              <a:t>reco</a:t>
            </a:r>
            <a:r>
              <a:rPr lang="en-US" sz="1400" b="1" dirty="0">
                <a:latin typeface="Swiss721 BT" panose="020B0504020202020204" pitchFamily="34" charset="0"/>
              </a:rPr>
              <a:t> **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pPr marL="342900" indent="-342900">
              <a:buAutoNum type="arabicParenR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9B6A00E-0D65-F246-A9F8-C6770B51BA72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155728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1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1193513"/>
            <a:ext cx="786406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INSIGHT </a:t>
            </a:r>
          </a:p>
          <a:p>
            <a:endParaRPr lang="en-US" sz="1400" b="1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Low volatility in the rankings</a:t>
            </a:r>
            <a:r>
              <a:rPr lang="en-US" sz="1400" dirty="0">
                <a:latin typeface="Swiss721 BT" panose="020B0504020202020204" pitchFamily="34" charset="0"/>
              </a:rPr>
              <a:t>, at the top, in terms of MTA commuter traffic despite the Pandemic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Lower Manhattan stations</a:t>
            </a:r>
            <a:r>
              <a:rPr lang="en-US" sz="1400" dirty="0">
                <a:latin typeface="Swiss721 BT" panose="020B0504020202020204" pitchFamily="34" charset="0"/>
              </a:rPr>
              <a:t> index highly both in traffic and qualified opportunity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A </a:t>
            </a:r>
            <a:r>
              <a:rPr lang="en-US" sz="1400" b="1" dirty="0">
                <a:latin typeface="Swiss721 BT" panose="020B0504020202020204" pitchFamily="34" charset="0"/>
              </a:rPr>
              <a:t>deployment strategy focused on the Manhattan cluster </a:t>
            </a:r>
            <a:r>
              <a:rPr lang="en-US" sz="1400" dirty="0">
                <a:latin typeface="Swiss721 BT" panose="020B0504020202020204" pitchFamily="34" charset="0"/>
              </a:rPr>
              <a:t>of stations will both help maximize reach and allow for the opportunity to be optimize composition of street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RECOMMENDATION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Focus on 7 stations : 34</a:t>
            </a:r>
            <a:r>
              <a:rPr lang="en-US" sz="1400" baseline="30000" dirty="0">
                <a:latin typeface="Swiss721 BT" panose="020B0504020202020204" pitchFamily="34" charset="0"/>
              </a:rPr>
              <a:t>th</a:t>
            </a:r>
            <a:r>
              <a:rPr lang="en-US" sz="1400" dirty="0">
                <a:latin typeface="Swiss721 BT" panose="020B0504020202020204" pitchFamily="34" charset="0"/>
              </a:rPr>
              <a:t>  St.-Penn, 34</a:t>
            </a:r>
            <a:r>
              <a:rPr lang="en-US" sz="1400" baseline="30000" dirty="0">
                <a:latin typeface="Swiss721 BT" panose="020B0504020202020204" pitchFamily="34" charset="0"/>
              </a:rPr>
              <a:t>th</a:t>
            </a:r>
            <a:r>
              <a:rPr lang="en-US" sz="1400" dirty="0">
                <a:latin typeface="Swiss721 BT" panose="020B0504020202020204" pitchFamily="34" charset="0"/>
              </a:rPr>
              <a:t>  St.-Herald Square, Grand Central-42</a:t>
            </a:r>
            <a:r>
              <a:rPr lang="en-US" sz="1400" baseline="30000" dirty="0">
                <a:latin typeface="Swiss721 BT" panose="020B0504020202020204" pitchFamily="34" charset="0"/>
              </a:rPr>
              <a:t>nd</a:t>
            </a:r>
            <a:r>
              <a:rPr lang="en-US" sz="1400" dirty="0">
                <a:latin typeface="Swiss721 BT" panose="020B0504020202020204" pitchFamily="34" charset="0"/>
              </a:rPr>
              <a:t> St., 14 ST-Union Square, 42</a:t>
            </a:r>
            <a:r>
              <a:rPr lang="en-US" sz="1400" baseline="30000" dirty="0">
                <a:latin typeface="Swiss721 BT" panose="020B0504020202020204" pitchFamily="34" charset="0"/>
              </a:rPr>
              <a:t>nd</a:t>
            </a:r>
            <a:r>
              <a:rPr lang="en-US" sz="1400" dirty="0">
                <a:latin typeface="Swiss721 BT" panose="020B0504020202020204" pitchFamily="34" charset="0"/>
              </a:rPr>
              <a:t> ST-Port Authority, 23</a:t>
            </a:r>
            <a:r>
              <a:rPr lang="en-US" sz="1400" baseline="30000" dirty="0">
                <a:latin typeface="Swiss721 BT" panose="020B0504020202020204" pitchFamily="34" charset="0"/>
              </a:rPr>
              <a:t>rd</a:t>
            </a:r>
            <a:r>
              <a:rPr lang="en-US" sz="1400" dirty="0">
                <a:latin typeface="Swiss721 BT" panose="020B0504020202020204" pitchFamily="34" charset="0"/>
              </a:rPr>
              <a:t> St., Fulton 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Optimal to have street teams deployed to engage target audience during key word-related commute hours during the day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97" y="2773623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34" y="116360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54714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0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3EEA9A8-D04E-4476-A7B6-C480D2894D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b="1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</p:spPr>
        <p:txBody>
          <a:bodyPr/>
          <a:lstStyle/>
          <a:p>
            <a:pPr eaLnBrk="1" hangingPunct="1"/>
            <a:r>
              <a:rPr lang="en-US" altLang="en-US" dirty="0"/>
              <a:t>SCOPE, DATA &amp; ASSUMPTIONS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04105-0EB4-44F3-BB7D-4849FA7F4B81}"/>
              </a:ext>
            </a:extLst>
          </p:cNvPr>
          <p:cNvSpPr txBox="1"/>
          <p:nvPr/>
        </p:nvSpPr>
        <p:spPr>
          <a:xfrm>
            <a:off x="658739" y="1701914"/>
            <a:ext cx="2979301" cy="3085237"/>
          </a:xfrm>
          <a:prstGeom prst="rect">
            <a:avLst/>
          </a:prstGeom>
          <a:noFill/>
          <a:ln>
            <a:solidFill>
              <a:srgbClr val="FD9567"/>
            </a:solidFill>
          </a:ln>
        </p:spPr>
        <p:txBody>
          <a:bodyPr wrap="square" rtlCol="0">
            <a:noAutofit/>
          </a:bodyPr>
          <a:lstStyle/>
          <a:p>
            <a:pPr marL="168275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Swiss721 BT" panose="020B0504020202020204"/>
              </a:rPr>
              <a:t>Develop an </a:t>
            </a:r>
            <a:r>
              <a:rPr lang="en-US" sz="1100" b="1" dirty="0">
                <a:solidFill>
                  <a:schemeClr val="accent1"/>
                </a:solidFill>
                <a:latin typeface="Swiss721 BT" panose="020B0504020202020204"/>
              </a:rPr>
              <a:t>optimized recommendation for WTWY International to help drive awareness and increase sign-ups </a:t>
            </a:r>
            <a:r>
              <a:rPr lang="en-US" sz="1100" dirty="0">
                <a:latin typeface="Swiss721 BT" panose="020B0504020202020204"/>
              </a:rPr>
              <a:t>for upcoming Fall 2020 WTWY Gala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Gather insights on average daily commuter traffic on the MTA network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Identify a small group of stations that drive a significant share of traffic (</a:t>
            </a:r>
            <a:r>
              <a:rPr lang="en-US" sz="1000" b="1" dirty="0">
                <a:solidFill>
                  <a:schemeClr val="accent1"/>
                </a:solidFill>
                <a:latin typeface="Swiss721 BT" panose="020B0504020202020204"/>
              </a:rPr>
              <a:t>MTA Hot Spots</a:t>
            </a: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Recommend an approach to maximize outcomes in the lead-up to the Fall 2020 Gala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Jointly collaborate and align on action plan and expectations around outcomes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Discuss and document learnings that can be leveraged for future efforts</a:t>
            </a:r>
            <a:endParaRPr lang="en-US" sz="100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3B828CB-5497-41E1-A208-9FDC041B33B2}"/>
              </a:ext>
            </a:extLst>
          </p:cNvPr>
          <p:cNvSpPr/>
          <p:nvPr/>
        </p:nvSpPr>
        <p:spPr bwMode="gray">
          <a:xfrm>
            <a:off x="665552" y="854472"/>
            <a:ext cx="242829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SCOPE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72BC69E-373C-42A4-A3F9-D5C437438B90}"/>
              </a:ext>
            </a:extLst>
          </p:cNvPr>
          <p:cNvSpPr/>
          <p:nvPr/>
        </p:nvSpPr>
        <p:spPr bwMode="gray">
          <a:xfrm>
            <a:off x="4365974" y="1096390"/>
            <a:ext cx="182507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DATA SOURCES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0B6A43-B469-40F0-BE19-4DE911AAB6C0}"/>
              </a:ext>
            </a:extLst>
          </p:cNvPr>
          <p:cNvSpPr/>
          <p:nvPr/>
        </p:nvSpPr>
        <p:spPr bwMode="gray">
          <a:xfrm>
            <a:off x="6861736" y="1330986"/>
            <a:ext cx="188240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ASSUMPTIONS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5DA0A2B-33B8-4304-AE0B-9CEB8FEB5CC1}"/>
              </a:ext>
            </a:extLst>
          </p:cNvPr>
          <p:cNvCxnSpPr>
            <a:cxnSpLocks/>
          </p:cNvCxnSpPr>
          <p:nvPr/>
        </p:nvCxnSpPr>
        <p:spPr>
          <a:xfrm>
            <a:off x="665552" y="848558"/>
            <a:ext cx="2428291" cy="0"/>
          </a:xfrm>
          <a:prstGeom prst="line">
            <a:avLst/>
          </a:prstGeom>
          <a:noFill/>
          <a:ln w="38100" cap="flat" cmpd="sng" algn="ctr">
            <a:solidFill>
              <a:srgbClr val="FD9567"/>
            </a:solidFill>
            <a:prstDash val="solid"/>
            <a:miter lim="800000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0AA00BC-DB76-41C2-AF12-7EFD07137CBE}"/>
              </a:ext>
            </a:extLst>
          </p:cNvPr>
          <p:cNvCxnSpPr>
            <a:cxnSpLocks/>
          </p:cNvCxnSpPr>
          <p:nvPr/>
        </p:nvCxnSpPr>
        <p:spPr>
          <a:xfrm>
            <a:off x="3093843" y="1082385"/>
            <a:ext cx="3840609" cy="0"/>
          </a:xfrm>
          <a:prstGeom prst="line">
            <a:avLst/>
          </a:prstGeom>
          <a:noFill/>
          <a:ln w="38100" cap="flat" cmpd="sng" algn="ctr">
            <a:solidFill>
              <a:srgbClr val="86F200"/>
            </a:solidFill>
            <a:prstDash val="solid"/>
            <a:miter lim="800000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EB394F1-2C27-486F-8D37-DECD77897AF4}"/>
              </a:ext>
            </a:extLst>
          </p:cNvPr>
          <p:cNvCxnSpPr>
            <a:cxnSpLocks/>
          </p:cNvCxnSpPr>
          <p:nvPr/>
        </p:nvCxnSpPr>
        <p:spPr>
          <a:xfrm>
            <a:off x="6861736" y="1316212"/>
            <a:ext cx="1882401" cy="0"/>
          </a:xfrm>
          <a:prstGeom prst="line">
            <a:avLst/>
          </a:prstGeom>
          <a:noFill/>
          <a:ln w="38100" cap="flat" cmpd="sng" algn="ctr">
            <a:solidFill>
              <a:srgbClr val="FDD300"/>
            </a:solidFill>
            <a:prstDash val="solid"/>
            <a:miter lim="800000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75DAAE-2385-4C08-930D-0E44CB3F9B74}"/>
              </a:ext>
            </a:extLst>
          </p:cNvPr>
          <p:cNvCxnSpPr>
            <a:cxnSpLocks/>
          </p:cNvCxnSpPr>
          <p:nvPr/>
        </p:nvCxnSpPr>
        <p:spPr>
          <a:xfrm>
            <a:off x="481759" y="1701915"/>
            <a:ext cx="0" cy="3085237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2505FF7-CF22-4442-8C5A-9CAFAA267EF1}"/>
              </a:ext>
            </a:extLst>
          </p:cNvPr>
          <p:cNvSpPr txBox="1"/>
          <p:nvPr/>
        </p:nvSpPr>
        <p:spPr>
          <a:xfrm rot="16200000">
            <a:off x="-196296" y="2908343"/>
            <a:ext cx="1341932" cy="11189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6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ss721 Lt BT"/>
              </a:rPr>
              <a:t>KEY CONSIDERATIONS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9AE03B5-AC0B-4951-8340-9F51034280B3}"/>
              </a:ext>
            </a:extLst>
          </p:cNvPr>
          <p:cNvCxnSpPr>
            <a:cxnSpLocks/>
          </p:cNvCxnSpPr>
          <p:nvPr/>
        </p:nvCxnSpPr>
        <p:spPr>
          <a:xfrm>
            <a:off x="665551" y="1619283"/>
            <a:ext cx="8158451" cy="0"/>
          </a:xfrm>
          <a:prstGeom prst="line">
            <a:avLst/>
          </a:prstGeom>
          <a:noFill/>
          <a:ln w="22225" cap="rnd" cmpd="sng" algn="ctr">
            <a:solidFill>
              <a:srgbClr val="FFFFFF">
                <a:lumMod val="50000"/>
              </a:srgbClr>
            </a:solidFill>
            <a:prstDash val="sysDot"/>
            <a:round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E9DDB45-2802-4497-819B-4BE64BB4686A}"/>
              </a:ext>
            </a:extLst>
          </p:cNvPr>
          <p:cNvSpPr txBox="1"/>
          <p:nvPr/>
        </p:nvSpPr>
        <p:spPr>
          <a:xfrm>
            <a:off x="3872560" y="1701915"/>
            <a:ext cx="2744568" cy="3085237"/>
          </a:xfrm>
          <a:prstGeom prst="rect">
            <a:avLst/>
          </a:prstGeom>
          <a:noFill/>
          <a:ln>
            <a:solidFill>
              <a:srgbClr val="86F2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/>
              <a:t>MTA Turnstile Data¹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Geo Location Data² (for stations within the MTA network)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C64614-1B46-4FEB-A9F2-6A5E814DD4A0}"/>
              </a:ext>
            </a:extLst>
          </p:cNvPr>
          <p:cNvSpPr txBox="1"/>
          <p:nvPr/>
        </p:nvSpPr>
        <p:spPr>
          <a:xfrm>
            <a:off x="6853944" y="1701914"/>
            <a:ext cx="1908879" cy="3085237"/>
          </a:xfrm>
          <a:prstGeom prst="rect">
            <a:avLst/>
          </a:prstGeom>
          <a:noFill/>
          <a:ln>
            <a:solidFill>
              <a:srgbClr val="FDD3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The Fall 2020 Gala is assumed to be an online event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To maximize our ability to reach the target audience (tech enthusiasts), we limited our analysis to focus on key work-related commute hours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Based on high density commuter traffic and geographic proximity, the analysis was limited to  Manhattan borough</a:t>
            </a:r>
          </a:p>
        </p:txBody>
      </p:sp>
      <p:sp>
        <p:nvSpPr>
          <p:cNvPr id="150" name="Star: 5 Points 149">
            <a:extLst>
              <a:ext uri="{FF2B5EF4-FFF2-40B4-BE49-F238E27FC236}">
                <a16:creationId xmlns:a16="http://schemas.microsoft.com/office/drawing/2014/main" id="{F06726C2-4EFA-4FEB-98C1-D4337D665E71}"/>
              </a:ext>
            </a:extLst>
          </p:cNvPr>
          <p:cNvSpPr/>
          <p:nvPr/>
        </p:nvSpPr>
        <p:spPr>
          <a:xfrm>
            <a:off x="8474131" y="1346255"/>
            <a:ext cx="168448" cy="181386"/>
          </a:xfrm>
          <a:prstGeom prst="star5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11434-132F-CB4E-9A56-03688DB2A343}"/>
              </a:ext>
            </a:extLst>
          </p:cNvPr>
          <p:cNvSpPr txBox="1"/>
          <p:nvPr/>
        </p:nvSpPr>
        <p:spPr>
          <a:xfrm>
            <a:off x="464939" y="4814013"/>
            <a:ext cx="82141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500" dirty="0"/>
              <a:t>¹ </a:t>
            </a:r>
            <a:r>
              <a:rPr lang="en-US" sz="500" dirty="0">
                <a:solidFill>
                  <a:srgbClr val="0070C0"/>
                </a:solidFill>
              </a:rPr>
              <a:t>Source: </a:t>
            </a:r>
            <a:r>
              <a:rPr lang="en-US" sz="500" dirty="0">
                <a:solidFill>
                  <a:srgbClr val="0070C0"/>
                </a:solidFill>
                <a:hlinkClick r:id="rId8"/>
              </a:rPr>
              <a:t>http://web.mta.info/developers/turnstile.html</a:t>
            </a:r>
            <a:r>
              <a:rPr lang="en-US" sz="500" dirty="0">
                <a:solidFill>
                  <a:srgbClr val="0070C0"/>
                </a:solidFill>
              </a:rPr>
              <a:t>  (MTA Turnstile Data)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500" dirty="0"/>
              <a:t> ² </a:t>
            </a:r>
            <a:r>
              <a:rPr lang="en-US" sz="500" dirty="0">
                <a:solidFill>
                  <a:srgbClr val="0070C0"/>
                </a:solidFill>
              </a:rPr>
              <a:t>Source: </a:t>
            </a:r>
            <a:r>
              <a:rPr lang="en-US" sz="5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http://web.mta.info/developers/data/nyct/subway/Stations.csv</a:t>
            </a:r>
            <a:r>
              <a:rPr lang="en-US" sz="500" dirty="0">
                <a:solidFill>
                  <a:schemeClr val="accent1"/>
                </a:solidFill>
              </a:rPr>
              <a:t> </a:t>
            </a:r>
            <a:r>
              <a:rPr lang="en-US" sz="500" dirty="0">
                <a:solidFill>
                  <a:srgbClr val="0070C0"/>
                </a:solidFill>
              </a:rPr>
              <a:t>(Geo Location Data)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endParaRPr lang="en-US" sz="500" dirty="0">
              <a:solidFill>
                <a:srgbClr val="0070C0"/>
              </a:solidFill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5A98EF0-43BD-2743-8F07-5874FBDB928B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296789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42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4912DE3-7B14-4E90-B9C2-45992143D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412204" y="424275"/>
            <a:ext cx="3025611" cy="8572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chemeClr val="tx1"/>
                </a:solidFill>
              </a:rPr>
              <a:t>New York City MTA : Key Stats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EA1-EE74-7E48-8CDC-5E8D0212B8D4}"/>
              </a:ext>
            </a:extLst>
          </p:cNvPr>
          <p:cNvSpPr/>
          <p:nvPr/>
        </p:nvSpPr>
        <p:spPr>
          <a:xfrm>
            <a:off x="88899" y="2449179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379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4BFD7-2E4F-FC4C-82C1-009CE0971AE3}"/>
              </a:ext>
            </a:extLst>
          </p:cNvPr>
          <p:cNvSpPr/>
          <p:nvPr/>
        </p:nvSpPr>
        <p:spPr>
          <a:xfrm>
            <a:off x="88899" y="1530087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900" spc="100" dirty="0">
                <a:solidFill>
                  <a:srgbClr val="FFFFFF"/>
                </a:solidFill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2.3</a:t>
            </a: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M+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97163-167E-4C47-98FB-EC657B1A145E}"/>
              </a:ext>
            </a:extLst>
          </p:cNvPr>
          <p:cNvSpPr/>
          <p:nvPr/>
        </p:nvSpPr>
        <p:spPr>
          <a:xfrm>
            <a:off x="88899" y="3402611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72FE8D7-3524-984B-B52B-8CE2FC755EEE}"/>
              </a:ext>
            </a:extLst>
          </p:cNvPr>
          <p:cNvSpPr txBox="1">
            <a:spLocks/>
          </p:cNvSpPr>
          <p:nvPr/>
        </p:nvSpPr>
        <p:spPr>
          <a:xfrm>
            <a:off x="1689968" y="2451011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Stations </a:t>
            </a: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Oldest and largest public transportation system in the world (in terms of number of stations)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34D5EB-E2D7-AA49-8F06-6132B38D2F32}"/>
              </a:ext>
            </a:extLst>
          </p:cNvPr>
          <p:cNvSpPr txBox="1">
            <a:spLocks/>
          </p:cNvSpPr>
          <p:nvPr/>
        </p:nvSpPr>
        <p:spPr>
          <a:xfrm>
            <a:off x="1842368" y="1544899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Riders served on average each day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Includes daily commuters and visitors to NYC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CC2F44E-2FE4-254D-8E7F-C6F145727F6B}"/>
              </a:ext>
            </a:extLst>
          </p:cNvPr>
          <p:cNvSpPr txBox="1">
            <a:spLocks/>
          </p:cNvSpPr>
          <p:nvPr/>
        </p:nvSpPr>
        <p:spPr>
          <a:xfrm>
            <a:off x="1689968" y="3319481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Serves the 4 boroughs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The New York subway system operates in Manhattan, Queens, Brooklyn, and the Bronx. It never leaves New York City.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928238-748E-EA46-9CA8-435C02C4A099}"/>
              </a:ext>
            </a:extLst>
          </p:cNvPr>
          <p:cNvSpPr txBox="1">
            <a:spLocks/>
          </p:cNvSpPr>
          <p:nvPr/>
        </p:nvSpPr>
        <p:spPr bwMode="auto">
          <a:xfrm>
            <a:off x="0" y="4939684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17" name="slide5" descr="All Stations">
            <a:extLst>
              <a:ext uri="{FF2B5EF4-FFF2-40B4-BE49-F238E27FC236}">
                <a16:creationId xmlns:a16="http://schemas.microsoft.com/office/drawing/2014/main" id="{55B43AE9-DC17-D347-82BB-2B781A9B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6725" r="36575" b="3211"/>
          <a:stretch/>
        </p:blipFill>
        <p:spPr>
          <a:xfrm>
            <a:off x="6118389" y="0"/>
            <a:ext cx="3025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No significant change to rankings based on commuter traffic between 2019 and 2020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2DC1B87-5EB4-F54E-8638-5BAD6341CD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798E37-A1E4-6C45-B161-71E8AA32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" y="1203061"/>
            <a:ext cx="7344322" cy="35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17% of commuter traffic is captured by Top 10 Stations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10EB5-75EB-B444-A744-E489EFC2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3" y="1715804"/>
            <a:ext cx="7114784" cy="2283681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E194741-E426-914A-8B97-AA60F26D2ED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0A91B-9B4A-3A47-AD0A-1DA67F88A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Majority of these stations are clustered around Manhattan, below Central Park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34A313-7FFA-314F-86DF-FD11D8D61083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8" name="slide4" descr="Top 10">
            <a:extLst>
              <a:ext uri="{FF2B5EF4-FFF2-40B4-BE49-F238E27FC236}">
                <a16:creationId xmlns:a16="http://schemas.microsoft.com/office/drawing/2014/main" id="{6C2A8A23-D9C7-4941-B725-24375CCD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6470" b="6350"/>
          <a:stretch/>
        </p:blipFill>
        <p:spPr>
          <a:xfrm>
            <a:off x="940015" y="1235244"/>
            <a:ext cx="6558894" cy="309876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B885EA5-1992-0E40-BB05-D11ED5D7F0D8}"/>
              </a:ext>
            </a:extLst>
          </p:cNvPr>
          <p:cNvSpPr txBox="1">
            <a:spLocks/>
          </p:cNvSpPr>
          <p:nvPr/>
        </p:nvSpPr>
        <p:spPr bwMode="auto">
          <a:xfrm>
            <a:off x="104393" y="1219052"/>
            <a:ext cx="2336411" cy="308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B9FCDC-7264-8F4A-8C70-08B63CBDFB08}"/>
              </a:ext>
            </a:extLst>
          </p:cNvPr>
          <p:cNvSpPr/>
          <p:nvPr/>
        </p:nvSpPr>
        <p:spPr>
          <a:xfrm>
            <a:off x="2227897" y="1778697"/>
            <a:ext cx="1045924" cy="130897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9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YGOfMYKuvrn4h9.JM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heme/theme1.xml><?xml version="1.0" encoding="utf-8"?>
<a:theme xmlns:a="http://schemas.openxmlformats.org/drawingml/2006/main" name="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12186</TotalTime>
  <Words>1102</Words>
  <Application>Microsoft Macintosh PowerPoint</Application>
  <PresentationFormat>On-screen Show (16:9)</PresentationFormat>
  <Paragraphs>158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Aldine721 BT</vt:lpstr>
      <vt:lpstr>Arial</vt:lpstr>
      <vt:lpstr>Calibri</vt:lpstr>
      <vt:lpstr>Open Sans</vt:lpstr>
      <vt:lpstr>Swiss721 BlkCn BT</vt:lpstr>
      <vt:lpstr>Swiss721 BT</vt:lpstr>
      <vt:lpstr>Swiss721 BT Black Condensed</vt:lpstr>
      <vt:lpstr>Swiss721 Lt BT</vt:lpstr>
      <vt:lpstr>Wingdings 2</vt:lpstr>
      <vt:lpstr>Office Theme</vt:lpstr>
      <vt:lpstr>1_Office Theme</vt:lpstr>
      <vt:lpstr>think-cell Slide</vt:lpstr>
      <vt:lpstr>CX Journey Management Overview</vt:lpstr>
      <vt:lpstr>PROJECT TEAM</vt:lpstr>
      <vt:lpstr>AGENDA</vt:lpstr>
      <vt:lpstr>EXECUTIVE SUMMARY</vt:lpstr>
      <vt:lpstr>SCOPE, DATA &amp; ASSUMPTIONS</vt:lpstr>
      <vt:lpstr>New York City MTA : Key Stats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 &amp; Opportunities for the future</vt:lpstr>
      <vt:lpstr>Appendix</vt:lpstr>
    </vt:vector>
  </TitlesOfParts>
  <Manager/>
  <Company>TLG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Amy Van Ert-Anderson</dc:creator>
  <cp:keywords/>
  <dc:description/>
  <cp:lastModifiedBy>Ganesh Bala</cp:lastModifiedBy>
  <cp:revision>1072</cp:revision>
  <cp:lastPrinted>2019-09-30T17:57:02Z</cp:lastPrinted>
  <dcterms:created xsi:type="dcterms:W3CDTF">2017-01-23T20:11:54Z</dcterms:created>
  <dcterms:modified xsi:type="dcterms:W3CDTF">2020-09-25T13:48:33Z</dcterms:modified>
  <cp:category/>
</cp:coreProperties>
</file>